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8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9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0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1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2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3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4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5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6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9" r:id="rId3"/>
    <p:sldMasterId id="2147483678" r:id="rId4"/>
    <p:sldMasterId id="2147483687" r:id="rId5"/>
    <p:sldMasterId id="2147483696" r:id="rId6"/>
    <p:sldMasterId id="2147483705" r:id="rId7"/>
    <p:sldMasterId id="2147483714" r:id="rId8"/>
    <p:sldMasterId id="2147483723" r:id="rId9"/>
    <p:sldMasterId id="2147483732" r:id="rId10"/>
    <p:sldMasterId id="2147483741" r:id="rId11"/>
    <p:sldMasterId id="2147483750" r:id="rId12"/>
    <p:sldMasterId id="2147483759" r:id="rId13"/>
    <p:sldMasterId id="2147483768" r:id="rId14"/>
    <p:sldMasterId id="2147483777" r:id="rId15"/>
    <p:sldMasterId id="2147483786" r:id="rId16"/>
    <p:sldMasterId id="2147483795" r:id="rId17"/>
  </p:sldMasterIdLst>
  <p:notesMasterIdLst>
    <p:notesMasterId r:id="rId36"/>
  </p:notesMasterIdLst>
  <p:handoutMasterIdLst>
    <p:handoutMasterId r:id="rId37"/>
  </p:handoutMasterIdLst>
  <p:sldIdLst>
    <p:sldId id="632" r:id="rId18"/>
    <p:sldId id="630" r:id="rId19"/>
    <p:sldId id="616" r:id="rId20"/>
    <p:sldId id="617" r:id="rId21"/>
    <p:sldId id="618" r:id="rId22"/>
    <p:sldId id="619" r:id="rId23"/>
    <p:sldId id="620" r:id="rId24"/>
    <p:sldId id="631" r:id="rId25"/>
    <p:sldId id="621" r:id="rId26"/>
    <p:sldId id="622" r:id="rId27"/>
    <p:sldId id="466" r:id="rId28"/>
    <p:sldId id="624" r:id="rId29"/>
    <p:sldId id="623" r:id="rId30"/>
    <p:sldId id="625" r:id="rId31"/>
    <p:sldId id="626" r:id="rId32"/>
    <p:sldId id="627" r:id="rId33"/>
    <p:sldId id="628" r:id="rId34"/>
    <p:sldId id="629" r:id="rId35"/>
  </p:sldIdLst>
  <p:sldSz cx="9144000" cy="6858000" type="screen4x3"/>
  <p:notesSz cx="6783388" cy="9926638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4C22"/>
    <a:srgbClr val="008E40"/>
    <a:srgbClr val="00A44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 autoAdjust="0"/>
  </p:normalViewPr>
  <p:slideViewPr>
    <p:cSldViewPr>
      <p:cViewPr varScale="1">
        <p:scale>
          <a:sx n="131" d="100"/>
          <a:sy n="131" d="100"/>
        </p:scale>
        <p:origin x="17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05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3.xml"/><Relationship Id="rId21" Type="http://schemas.openxmlformats.org/officeDocument/2006/relationships/slide" Target="slides/slide4.xml"/><Relationship Id="rId22" Type="http://schemas.openxmlformats.org/officeDocument/2006/relationships/slide" Target="slides/slide5.xml"/><Relationship Id="rId23" Type="http://schemas.openxmlformats.org/officeDocument/2006/relationships/slide" Target="slides/slide6.xml"/><Relationship Id="rId24" Type="http://schemas.openxmlformats.org/officeDocument/2006/relationships/slide" Target="slides/slide7.xml"/><Relationship Id="rId25" Type="http://schemas.openxmlformats.org/officeDocument/2006/relationships/slide" Target="slides/slide8.xml"/><Relationship Id="rId26" Type="http://schemas.openxmlformats.org/officeDocument/2006/relationships/slide" Target="slides/slide9.xml"/><Relationship Id="rId27" Type="http://schemas.openxmlformats.org/officeDocument/2006/relationships/slide" Target="slides/slide10.xml"/><Relationship Id="rId28" Type="http://schemas.openxmlformats.org/officeDocument/2006/relationships/slide" Target="slides/slide11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3.xml"/><Relationship Id="rId31" Type="http://schemas.openxmlformats.org/officeDocument/2006/relationships/slide" Target="slides/slide14.xml"/><Relationship Id="rId32" Type="http://schemas.openxmlformats.org/officeDocument/2006/relationships/slide" Target="slides/slide15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16.xml"/><Relationship Id="rId34" Type="http://schemas.openxmlformats.org/officeDocument/2006/relationships/slide" Target="slides/slide17.xml"/><Relationship Id="rId35" Type="http://schemas.openxmlformats.org/officeDocument/2006/relationships/slide" Target="slides/slide18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" Target="slides/slide1.xml"/><Relationship Id="rId19" Type="http://schemas.openxmlformats.org/officeDocument/2006/relationships/slide" Target="slides/slide2.xml"/><Relationship Id="rId37" Type="http://schemas.openxmlformats.org/officeDocument/2006/relationships/handoutMaster" Target="handoutMasters/handoutMaster1.xml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09" cy="498186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678" y="0"/>
            <a:ext cx="2940109" cy="498186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r">
              <a:defRPr sz="1200"/>
            </a:lvl1pPr>
          </a:lstStyle>
          <a:p>
            <a:fld id="{09BB4FE1-9021-4157-B2F2-FA852DA69DCC}" type="datetimeFigureOut">
              <a:rPr lang="en-AU" smtClean="0"/>
              <a:t>16/2/17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452"/>
            <a:ext cx="2940109" cy="498186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678" y="9428452"/>
            <a:ext cx="2940109" cy="498186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r">
              <a:defRPr sz="1200"/>
            </a:lvl1pPr>
          </a:lstStyle>
          <a:p>
            <a:fld id="{45D772D7-8DDD-4C32-83F0-0D9C651485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085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9468" cy="496332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2351" y="0"/>
            <a:ext cx="2939468" cy="496332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r">
              <a:defRPr sz="1200"/>
            </a:lvl1pPr>
          </a:lstStyle>
          <a:p>
            <a:fld id="{22CED936-B6E5-4239-8FB2-7A7331008CCF}" type="datetimeFigureOut">
              <a:rPr lang="en-AU" smtClean="0"/>
              <a:pPr/>
              <a:t>16/2/17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1" tIns="46301" rIns="92601" bIns="4630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339" y="4715154"/>
            <a:ext cx="5426710" cy="4466987"/>
          </a:xfrm>
          <a:prstGeom prst="rect">
            <a:avLst/>
          </a:prstGeom>
        </p:spPr>
        <p:txBody>
          <a:bodyPr vert="horz" lIns="92601" tIns="46301" rIns="92601" bIns="463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39468" cy="496332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2351" y="9428584"/>
            <a:ext cx="2939468" cy="496332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r">
              <a:defRPr sz="1200"/>
            </a:lvl1pPr>
          </a:lstStyle>
          <a:p>
            <a:fld id="{D47A60BD-080D-459E-95B0-5C58EF09E7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08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3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778770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14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852114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15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962514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16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4105902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17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911877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18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618601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4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58958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5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619605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6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85983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7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860265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9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50500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10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3903105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12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898122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13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755283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7.png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7.png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7.png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7.png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7.png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7.png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7.png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7.png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7.png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7.png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7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7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7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7.pn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7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7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7.png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7.png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7.pn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7.png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7.pn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7.png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7.png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7.png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7.png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7.png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62039" y="5284768"/>
            <a:ext cx="8253799" cy="1438027"/>
            <a:chOff x="162039" y="5284768"/>
            <a:chExt cx="8253799" cy="1438027"/>
          </a:xfrm>
        </p:grpSpPr>
        <p:pic>
          <p:nvPicPr>
            <p:cNvPr id="8" name="Picture 8" descr="Dementia-Logo Leaves-CMYK.eps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2039" y="5284768"/>
              <a:ext cx="1461221" cy="1438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11"/>
            <p:cNvSpPr txBox="1">
              <a:spLocks noChangeArrowheads="1"/>
            </p:cNvSpPr>
            <p:nvPr userDrawn="1"/>
          </p:nvSpPr>
          <p:spPr bwMode="auto">
            <a:xfrm>
              <a:off x="1475656" y="6112847"/>
              <a:ext cx="1512168" cy="297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pl-PL" sz="2000" baseline="30000" dirty="0">
                  <a:latin typeface="Arial" pitchFamily="34" charset="0"/>
                  <a:ea typeface="ヒラギノ角ゴ ProN W3" charset="-128"/>
                  <a:cs typeface="Arial" pitchFamily="34" charset="0"/>
                  <a:sym typeface="Gill Sans" charset="0"/>
                </a:rPr>
                <a:t>www.dtsc.com.au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619672" y="6410364"/>
              <a:ext cx="6796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 smtClean="0"/>
                <a:t>The Dementia Training Study Centres Program is supported by the Australian Government</a:t>
              </a:r>
              <a:endParaRPr lang="en-AU" sz="1400" dirty="0"/>
            </a:p>
          </p:txBody>
        </p:sp>
      </p:grp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9215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556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5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860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2860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880894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1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5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4741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084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5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6894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14342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60507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2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7852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907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1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64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8224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05881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23157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3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8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3110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6660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39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6797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30086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649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0907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5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8160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4759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84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0958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18918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11816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37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3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8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14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885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736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2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12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1606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74547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9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2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4959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768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7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3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5995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5812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1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46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7018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3774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08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4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4300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115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4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9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0974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6145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8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997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4255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027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29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6060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3223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43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7C1C2139-4186-40C4-82FE-29BFBE9BA1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19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0672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5673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27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5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1473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2799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69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27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7C1C2139-4186-40C4-82FE-29BFBE9BA1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5122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230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4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3897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9001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1244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9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73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94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6315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2142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7C1C2139-4186-40C4-82FE-29BFBE9BA1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1619672" y="6410364"/>
            <a:ext cx="679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The Dementia Training Study Centres Program is supported by the Australian Government</a:t>
            </a:r>
            <a:endParaRPr lang="en-AU" sz="1400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00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375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922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7670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51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37574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88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8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0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3445222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9763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3380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74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98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75973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1193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29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777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77203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29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45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00158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9286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9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6533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3728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92998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54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9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9.xml"/><Relationship Id="rId5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2.xml"/><Relationship Id="rId8" Type="http://schemas.openxmlformats.org/officeDocument/2006/relationships/slideLayout" Target="../slideLayouts/slideLayout83.xml"/><Relationship Id="rId9" Type="http://schemas.openxmlformats.org/officeDocument/2006/relationships/theme" Target="../theme/theme10.xml"/><Relationship Id="rId1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7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theme" Target="../theme/theme11.xml"/><Relationship Id="rId1" Type="http://schemas.openxmlformats.org/officeDocument/2006/relationships/slideLayout" Target="../slideLayouts/slideLayout84.xml"/><Relationship Id="rId2" Type="http://schemas.openxmlformats.org/officeDocument/2006/relationships/slideLayout" Target="../slideLayouts/slideLayout85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4.xml"/><Relationship Id="rId4" Type="http://schemas.openxmlformats.org/officeDocument/2006/relationships/slideLayout" Target="../slideLayouts/slideLayout95.xml"/><Relationship Id="rId5" Type="http://schemas.openxmlformats.org/officeDocument/2006/relationships/slideLayout" Target="../slideLayouts/slideLayout96.xml"/><Relationship Id="rId6" Type="http://schemas.openxmlformats.org/officeDocument/2006/relationships/slideLayout" Target="../slideLayouts/slideLayout97.xml"/><Relationship Id="rId7" Type="http://schemas.openxmlformats.org/officeDocument/2006/relationships/slideLayout" Target="../slideLayouts/slideLayout98.xml"/><Relationship Id="rId8" Type="http://schemas.openxmlformats.org/officeDocument/2006/relationships/slideLayout" Target="../slideLayouts/slideLayout99.xml"/><Relationship Id="rId9" Type="http://schemas.openxmlformats.org/officeDocument/2006/relationships/theme" Target="../theme/theme12.xml"/><Relationship Id="rId1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3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theme" Target="../theme/theme13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theme" Target="../theme/theme14.xml"/><Relationship Id="rId1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109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2.xml"/><Relationship Id="rId8" Type="http://schemas.openxmlformats.org/officeDocument/2006/relationships/slideLayout" Target="../slideLayouts/slideLayout123.xml"/><Relationship Id="rId9" Type="http://schemas.openxmlformats.org/officeDocument/2006/relationships/theme" Target="../theme/theme15.xml"/><Relationship Id="rId1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17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0.xml"/><Relationship Id="rId8" Type="http://schemas.openxmlformats.org/officeDocument/2006/relationships/slideLayout" Target="../slideLayouts/slideLayout131.xml"/><Relationship Id="rId9" Type="http://schemas.openxmlformats.org/officeDocument/2006/relationships/theme" Target="../theme/theme16.xml"/><Relationship Id="rId1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25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theme" Target="../theme/theme17.xml"/><Relationship Id="rId1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3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theme" Target="../theme/theme4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8.xml"/><Relationship Id="rId6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0.xml"/><Relationship Id="rId8" Type="http://schemas.openxmlformats.org/officeDocument/2006/relationships/slideLayout" Target="../slideLayouts/slideLayout51.xml"/><Relationship Id="rId9" Type="http://schemas.openxmlformats.org/officeDocument/2006/relationships/theme" Target="../theme/theme6.xml"/><Relationship Id="rId1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6.xml"/><Relationship Id="rId6" Type="http://schemas.openxmlformats.org/officeDocument/2006/relationships/slideLayout" Target="../slideLayouts/slideLayout57.xml"/><Relationship Id="rId7" Type="http://schemas.openxmlformats.org/officeDocument/2006/relationships/slideLayout" Target="../slideLayouts/slideLayout58.xml"/><Relationship Id="rId8" Type="http://schemas.openxmlformats.org/officeDocument/2006/relationships/slideLayout" Target="../slideLayouts/slideLayout59.xml"/><Relationship Id="rId9" Type="http://schemas.openxmlformats.org/officeDocument/2006/relationships/theme" Target="../theme/theme7.xml"/><Relationship Id="rId1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60.xml"/><Relationship Id="rId2" Type="http://schemas.openxmlformats.org/officeDocument/2006/relationships/slideLayout" Target="../slideLayouts/slideLayout6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023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‹#›</a:t>
            </a:r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979712" cy="1111533"/>
          </a:xfrm>
          <a:prstGeom prst="rect">
            <a:avLst/>
          </a:prstGeom>
        </p:spPr>
      </p:pic>
      <p:pic>
        <p:nvPicPr>
          <p:cNvPr id="9" name="Picture 8" descr="Dementia-Logo Leaves-CMYK.eps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62039" y="5733256"/>
            <a:ext cx="1005499" cy="98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05573" y="6228025"/>
            <a:ext cx="10281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l-PL" sz="1200" baseline="30000" dirty="0">
                <a:latin typeface="Arial" pitchFamily="34" charset="0"/>
                <a:ea typeface="ヒラギノ角ゴ ProN W3" charset="-128"/>
                <a:cs typeface="Arial" pitchFamily="34" charset="0"/>
                <a:sym typeface="Gill Sans" charset="0"/>
              </a:rPr>
              <a:t>www.dtsc.com.au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619672" y="6410364"/>
            <a:ext cx="679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The Dementia Training Study Centres Program is supported by the Australian Government</a:t>
            </a:r>
            <a:endParaRPr lang="en-AU" sz="1400" dirty="0"/>
          </a:p>
        </p:txBody>
      </p:sp>
      <p:sp>
        <p:nvSpPr>
          <p:cNvPr id="18" name="TextBox 11"/>
          <p:cNvSpPr txBox="1">
            <a:spLocks noChangeArrowheads="1"/>
          </p:cNvSpPr>
          <p:nvPr userDrawn="1"/>
        </p:nvSpPr>
        <p:spPr bwMode="auto">
          <a:xfrm>
            <a:off x="6983760" y="1038563"/>
            <a:ext cx="20882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NSW / ACT</a:t>
            </a:r>
            <a:r>
              <a:rPr lang="en-AU" sz="11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|</a:t>
            </a:r>
            <a:r>
              <a:rPr lang="en-AU" sz="11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QLD</a:t>
            </a:r>
            <a:r>
              <a:rPr lang="en-AU" sz="11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| SA / NT | VIC / TAS</a:t>
            </a:r>
            <a:r>
              <a:rPr lang="en-AU" sz="11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| WA</a:t>
            </a:r>
            <a:endParaRPr lang="pl-PL" sz="1100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1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3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5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2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86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3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2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9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0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0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6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Advancing practice in the care of people with dementia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1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1520" y="116632"/>
            <a:ext cx="45365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Cognitive assessment</a:t>
            </a:r>
            <a:endParaRPr kumimoji="0" lang="en-AU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472" y="11907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Screening tools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Suitable for use in all care settings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Not diagnostic tools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Mini-mental state Examination (MMSE)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Abbreviated mental test score (AMTS)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General Practitioner Assessment of Cognition (</a:t>
            </a:r>
            <a:r>
              <a:rPr kumimoji="0" lang="en-A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GPCog</a:t>
            </a: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Rowland Universal Dementia Assessment Scale (RUDAS)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Kimberley Indigenous Cognitive Assessment (KICA)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86093"/>
              </p:ext>
            </p:extLst>
          </p:nvPr>
        </p:nvGraphicFramePr>
        <p:xfrm>
          <a:off x="1" y="-1"/>
          <a:ext cx="9134834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6181"/>
                <a:gridCol w="7673260"/>
                <a:gridCol w="365393"/>
              </a:tblGrid>
              <a:tr h="1288240">
                <a:tc>
                  <a:txBody>
                    <a:bodyPr/>
                    <a:lstStyle/>
                    <a:p>
                      <a:pPr algn="just"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US" sz="1200" dirty="0">
                          <a:effectLst/>
                        </a:rPr>
                        <a:t>ORIENTATION</a:t>
                      </a:r>
                      <a:endParaRPr lang="en-AU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US" sz="1200" dirty="0">
                          <a:effectLst/>
                        </a:rPr>
                        <a:t>Day ___ Date ___ Month ___ Season.___ Year ___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 smtClean="0">
                          <a:effectLst/>
                        </a:rPr>
                        <a:t>What </a:t>
                      </a:r>
                      <a:r>
                        <a:rPr lang="en-AU" sz="1200" dirty="0">
                          <a:effectLst/>
                        </a:rPr>
                        <a:t>hospital are you in? ___ Suburb ___</a:t>
                      </a: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City ___ State ___ Country ___</a:t>
                      </a: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5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800">
                          <a:effectLst/>
                        </a:rPr>
                        <a:t> 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589407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>
                          <a:effectLst/>
                        </a:rPr>
                        <a:t>REGISTRATION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Name 3 words (orange, table, car) ask patient to repeat     all 3.  One point for each correct answer.  Repeat until all 3 are learnt but only score the first attempt.  (Recall is tested later)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1422778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>
                          <a:effectLst/>
                        </a:rPr>
                        <a:t>ATTENTION &amp; CALCULATION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Serial 7’s (93, 86, 79, 72, 65).  One point each.  Stop after 5 answers.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US" sz="1200" dirty="0">
                          <a:effectLst/>
                        </a:rPr>
                        <a:t>If no attempt is made to complete serial 7’s:  Spell “world” backwards.  One point for each letter in correct order </a:t>
                      </a:r>
                      <a:endParaRPr lang="en-AU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US" sz="1200" dirty="0">
                          <a:effectLst/>
                        </a:rPr>
                        <a:t>( D_ L_ R_ O_ W_ 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294703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RECALL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Ask for the 3 words to be recalled.  One point each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294703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>
                          <a:effectLst/>
                        </a:rPr>
                        <a:t>LANGUAGE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A) Show the patient a watch and ask what it is. B) Repeat for a pencil/pen.  One point each.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294703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Listen carefully and repeat the following: “No ifs, ands or buts.”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589407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 Follow a 3 stage command. “Take paper in your hand, fold the paper in half and put the paper on the floor [chair or over-bed table if patient in bed].”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294703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Ask the patient to read and obey the command printed on next page.  “Close your eyes”.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294703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Write a sentence, it must make sense, ignore spelling.  Space for sentence on next page.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1213599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>
                          <a:effectLst/>
                        </a:rPr>
                        <a:t>PRAXIS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200" dirty="0">
                          <a:effectLst/>
                        </a:rPr>
                        <a:t>Copy the design.  All ten angles must be present and two must intersect to form a four sided figure to score one point.  Tremor and rotation are ignored. 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 dirty="0">
                          <a:effectLst/>
                        </a:rPr>
                        <a:t>1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  <a:tr h="281054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8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8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AU" sz="1100" dirty="0">
                          <a:effectLst/>
                        </a:rPr>
                        <a:t>30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95" marR="66795" marT="0" marB="0"/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33610"/>
            <a:ext cx="1116335" cy="85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0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AU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Simple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Quick: 5-10 minutes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Global assessment of many cognitive domains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Can be used to monitor changes over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155561"/>
            <a:ext cx="381642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/>
            </a:r>
            <a:b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</a:b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MMSE</a:t>
            </a: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 </a:t>
            </a:r>
            <a:r>
              <a:rPr kumimoji="0" lang="en-A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Advantages</a:t>
            </a:r>
            <a:br>
              <a:rPr kumimoji="0" lang="en-A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</a:b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08520" y="-7586"/>
            <a:ext cx="493058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MMSE Limitations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755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Unreliable results and potential misclassification may occur in people</a:t>
            </a:r>
            <a:r>
              <a:rPr kumimoji="0" lang="en-AU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with sensory impairments (e.g.: vision and hearing)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with limited formal education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with aphasia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from Culturally And Linguistically Diverse (CALD) backgrounds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is totally inappropriate for Aboriginal people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Copyright issues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80901" y="66902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1. How old are you?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2. What time is it (to nearest hour)?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3. Give the patient the following address for recall at end of test: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42 West Street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4. What year is it?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5. What is your address?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6. What jobs do these people do? (Show the patient two pictures: a postman and a cook) 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Who are these two people? (Show pictures of Pope and Queen.)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7. What is your date of birth?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8. What year did the First World War start?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9. What is the name of the present monarch?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10. Count backwards from 20-1.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Address for recall</a:t>
            </a:r>
            <a:endParaRPr kumimoji="0" lang="en-A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Source: Hodgkinson HM (1972) Evaluation of a mental test score for assessment of mental impairment in the elderly.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Age and Ageing 1, 233-8.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6512" y="34944"/>
            <a:ext cx="260263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AMTS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AMTS Advantages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Simple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Quick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Assessment of many cognitive domains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AMTS Limitations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As with MMSE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Advantages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Designed for general practice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Quick- Less than 4 minutes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Not influenced by the cultural and linguistic background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Available in many languages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5496" y="0"/>
            <a:ext cx="23249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GPCog</a:t>
            </a:r>
            <a:endParaRPr kumimoji="0" lang="en-AU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7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395536" y="115349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Advantages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6-item test which is easy to administer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Suitable for people from culturally and linguistically diverse (CALD) backgrounds as its reliability does not appear to be affected when translated into languages other than English.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Not affected by years of education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                                                    (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Storey, Rowland, </a:t>
            </a:r>
            <a:r>
              <a:rPr kumimoji="0" lang="en-A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Conforti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, &amp; Dickson, 2004).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0"/>
            <a:ext cx="253062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RUDAS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1844824"/>
            <a:ext cx="8229600" cy="3196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First cognitive assessment tool developed specifically for indigenous population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Contains family report tools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Now validated in several indigenous communities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Urban adaptation now available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44624"/>
            <a:ext cx="216024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KICA</a:t>
            </a:r>
            <a:endParaRPr kumimoji="0" lang="en-AU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457200" y="273050"/>
            <a:ext cx="3008313" cy="7076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Session 2 </a:t>
            </a:r>
            <a:endParaRPr kumimoji="0" lang="en-AU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88696" y="993417"/>
            <a:ext cx="2654328" cy="1057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Diagnosing Dementia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6752" y="1916832"/>
            <a:ext cx="7823720" cy="4536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Learning outcomes: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Understand the differential diagnoses of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Understand the importance of differentiating between the various types of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Debate issues relating to early diagnosis of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Identify the diagnostic criteria for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Understand the steps involved in diagnosing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Have an understanding of the various screening instruments and assessment tools which can be applied in the diagnostic 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Debate issues relating to informing the client and family of the diagnosis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Understand the importance of referral and follow-up</a:t>
            </a:r>
            <a:endParaRPr kumimoji="0" lang="en-A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22562" y="25637"/>
            <a:ext cx="448518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Symptoms of dementia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1"/>
            <a:ext cx="4038600" cy="3124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Decline in communication skills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Memory loss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Changes in personality and/or behaviour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44008" y="2420888"/>
            <a:ext cx="4038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Difficulty learning new tasks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Decline in reasoning 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Disorientation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Decline in capacity to carry out activities of daily living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512" y="0"/>
            <a:ext cx="376510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Diagnostic criteria</a:t>
            </a:r>
            <a:endParaRPr kumimoji="0" lang="en-AU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1" y="836712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The development of multiple cognitive deficits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manifested by </a:t>
            </a:r>
            <a:r>
              <a:rPr kumimoji="0" lang="en-AU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both memory impairment and one or more</a:t>
            </a: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 </a:t>
            </a: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of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aphasia</a:t>
            </a: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 - </a:t>
            </a:r>
            <a:r>
              <a:rPr kumimoji="0" lang="en-AU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or language disturbance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apraxia</a:t>
            </a: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 - </a:t>
            </a:r>
            <a:r>
              <a:rPr kumimoji="0" lang="en-AU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impairment in carrying out skilled motor activities despite intact motor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agnosia</a:t>
            </a: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 - </a:t>
            </a:r>
            <a:r>
              <a:rPr kumimoji="0" lang="en-AU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impaired ability to recognise familiar objects or people despite intact sensory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disturbance in executive function</a:t>
            </a: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- </a:t>
            </a:r>
            <a:r>
              <a:rPr kumimoji="0" lang="en-AU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planning, initiating, organising and abstract reasoning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AU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Must be progressive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5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69751" y="1451476"/>
            <a:ext cx="8784976" cy="4425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Evidence of significant cognitive decline from a previous level of performance in one or more cognitive domains based 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Concern of the individual, a knowledgeable informant, or the clinician that there has been a significant decline in cognitive function; and</a:t>
            </a:r>
            <a:endParaRPr kumimoji="0" lang="en-AU" sz="5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 substantial impairment in cognitive performance, preferably documented by standardized neuropsychological testing or, in its absence, another quantified clinical assessment.</a:t>
            </a:r>
            <a:endParaRPr kumimoji="0" lang="en-AU" sz="5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The cognitive deficits interfere with independence in everyday activities (paying bills; managing medications).</a:t>
            </a:r>
            <a:endParaRPr kumimoji="0" lang="en-AU" sz="5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The cognitive deficits do not occur exclusively in the context of a delirium and are not better explained by another mental disorder (e.g., major depressive disorder, schizophrenia).</a:t>
            </a:r>
            <a:endParaRPr kumimoji="0" lang="en-AU" sz="5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(American Psychiatric Association [DSM-5], 2013)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30567"/>
            <a:ext cx="8820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j-ea"/>
                <a:cs typeface="+mj-cs"/>
              </a:rPr>
              <a:t>Major Neurocognitive Disorder </a:t>
            </a:r>
            <a:endParaRPr kumimoji="0" lang="en-A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396" y="739304"/>
            <a:ext cx="88204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j-ea"/>
                <a:cs typeface="+mj-cs"/>
              </a:rPr>
              <a:t>diagnostic criteria </a:t>
            </a:r>
            <a:endParaRPr kumimoji="0" lang="en-AU" sz="2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80528" y="44624"/>
            <a:ext cx="281865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Diagnosis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98072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Must be:</a:t>
            </a:r>
            <a:endParaRPr kumimoji="0" lang="it-IT" sz="3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Insidious onset. Symptoms have a gradual onset over months to years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Clear-cut history of worsening of cognition by report or observation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Cognitive deficits evident on history and examination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2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2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Diagnosed through a combination of: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history-taking from the patient, and a knowledgeable informant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medical examination to exclude other causes</a:t>
            </a:r>
            <a:endParaRPr kumimoji="0" lang="en-AU" sz="3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differentiating 4 Ds: depression, delirium, dementia, drugs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objective cognitive assessment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3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2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5"/>
          <p:cNvSpPr txBox="1">
            <a:spLocks/>
          </p:cNvSpPr>
          <p:nvPr/>
        </p:nvSpPr>
        <p:spPr>
          <a:xfrm>
            <a:off x="683568" y="1825553"/>
            <a:ext cx="7499176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Differential diagnosis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Refer to table on page</a:t>
            </a: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anose="02000505000000020004" pitchFamily="2" charset="0"/>
              </a:rPr>
              <a:t> </a:t>
            </a: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[</a:t>
            </a:r>
            <a:r>
              <a:rPr lang="en-AU" dirty="0" smtClean="0">
                <a:latin typeface="Montserrat" panose="02000505000000020004" pitchFamily="2" charset="0"/>
              </a:rPr>
              <a:t>46]</a:t>
            </a: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anose="02000505000000020004" pitchFamily="2" charset="0"/>
              </a:rPr>
              <a:t> </a:t>
            </a: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of manual and discuss the differences between dementia, delirium and depression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323528" y="116632"/>
            <a:ext cx="3008313" cy="5983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Activity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44175" cy="7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1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5496" y="7849"/>
            <a:ext cx="332271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Early diagnosis</a:t>
            </a:r>
            <a:endParaRPr kumimoji="0" lang="en-AU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054" y="1976702"/>
            <a:ext cx="4696010" cy="3951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Cognitive enhancers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Plan for the future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Information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Strategies to support day to day living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Cognitive training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Positive lifestyle changes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Link into support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Carer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57200" y="121523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Benefits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5371656" y="1215232"/>
            <a:ext cx="3283194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Drawbacks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71656" y="2276872"/>
            <a:ext cx="3376808" cy="187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  <a:latin typeface="Montserrat" panose="02000505000000020004" pitchFamily="2" charset="0"/>
              </a:rPr>
              <a:t>Labelling and stigma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  <a:latin typeface="Montserrat" panose="02000505000000020004" pitchFamily="2" charset="0"/>
              </a:rPr>
              <a:t>Life insurance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  <a:latin typeface="Montserrat" panose="02000505000000020004" pitchFamily="2" charset="0"/>
              </a:rPr>
              <a:t>Misdiagnosis</a:t>
            </a:r>
          </a:p>
        </p:txBody>
      </p:sp>
    </p:spTree>
    <p:extLst>
      <p:ext uri="{BB962C8B-B14F-4D97-AF65-F5344CB8AC3E}">
        <p14:creationId xmlns:p14="http://schemas.microsoft.com/office/powerpoint/2010/main" val="39083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dvancing practice in the care of people with dementia&amp;quot;&quot;/&gt;&lt;property id=&quot;20307&quot; value=&quot;632&quot;/&gt;&lt;/object&gt;&lt;object type=&quot;3&quot; unique_id=&quot;10004&quot;&gt;&lt;property id=&quot;20148&quot; value=&quot;5&quot;/&gt;&lt;property id=&quot;20300&quot; value=&quot;Slide 2&quot;/&gt;&lt;property id=&quot;20307&quot; value=&quot;630&quot;/&gt;&lt;/object&gt;&lt;object type=&quot;3&quot; unique_id=&quot;10005&quot;&gt;&lt;property id=&quot;20148&quot; value=&quot;5&quot;/&gt;&lt;property id=&quot;20300&quot; value=&quot;Slide 3&quot;/&gt;&lt;property id=&quot;20307&quot; value=&quot;616&quot;/&gt;&lt;/object&gt;&lt;object type=&quot;3&quot; unique_id=&quot;10006&quot;&gt;&lt;property id=&quot;20148&quot; value=&quot;5&quot;/&gt;&lt;property id=&quot;20300&quot; value=&quot;Slide 4&quot;/&gt;&lt;property id=&quot;20307&quot; value=&quot;617&quot;/&gt;&lt;/object&gt;&lt;object type=&quot;3&quot; unique_id=&quot;10007&quot;&gt;&lt;property id=&quot;20148&quot; value=&quot;5&quot;/&gt;&lt;property id=&quot;20300&quot; value=&quot;Slide 5&quot;/&gt;&lt;property id=&quot;20307&quot; value=&quot;618&quot;/&gt;&lt;/object&gt;&lt;object type=&quot;3&quot; unique_id=&quot;10008&quot;&gt;&lt;property id=&quot;20148&quot; value=&quot;5&quot;/&gt;&lt;property id=&quot;20300&quot; value=&quot;Slide 6&quot;/&gt;&lt;property id=&quot;20307&quot; value=&quot;619&quot;/&gt;&lt;/object&gt;&lt;object type=&quot;3&quot; unique_id=&quot;10009&quot;&gt;&lt;property id=&quot;20148&quot; value=&quot;5&quot;/&gt;&lt;property id=&quot;20300&quot; value=&quot;Slide 7&quot;/&gt;&lt;property id=&quot;20307&quot; value=&quot;620&quot;/&gt;&lt;/object&gt;&lt;object type=&quot;3&quot; unique_id=&quot;10010&quot;&gt;&lt;property id=&quot;20148&quot; value=&quot;5&quot;/&gt;&lt;property id=&quot;20300&quot; value=&quot;Slide 8&quot;/&gt;&lt;property id=&quot;20307&quot; value=&quot;631&quot;/&gt;&lt;/object&gt;&lt;object type=&quot;3&quot; unique_id=&quot;10011&quot;&gt;&lt;property id=&quot;20148&quot; value=&quot;5&quot;/&gt;&lt;property id=&quot;20300&quot; value=&quot;Slide 9&quot;/&gt;&lt;property id=&quot;20307&quot; value=&quot;621&quot;/&gt;&lt;/object&gt;&lt;object type=&quot;3&quot; unique_id=&quot;10012&quot;&gt;&lt;property id=&quot;20148&quot; value=&quot;5&quot;/&gt;&lt;property id=&quot;20300&quot; value=&quot;Slide 10&quot;/&gt;&lt;property id=&quot;20307&quot; value=&quot;622&quot;/&gt;&lt;/object&gt;&lt;object type=&quot;3&quot; unique_id=&quot;10013&quot;&gt;&lt;property id=&quot;20148&quot; value=&quot;5&quot;/&gt;&lt;property id=&quot;20300&quot; value=&quot;Slide 11&quot;/&gt;&lt;property id=&quot;20307&quot; value=&quot;466&quot;/&gt;&lt;/object&gt;&lt;object type=&quot;3&quot; unique_id=&quot;10014&quot;&gt;&lt;property id=&quot;20148&quot; value=&quot;5&quot;/&gt;&lt;property id=&quot;20300&quot; value=&quot;Slide 12&quot;/&gt;&lt;property id=&quot;20307&quot; value=&quot;624&quot;/&gt;&lt;/object&gt;&lt;object type=&quot;3&quot; unique_id=&quot;10015&quot;&gt;&lt;property id=&quot;20148&quot; value=&quot;5&quot;/&gt;&lt;property id=&quot;20300&quot; value=&quot;Slide 13&quot;/&gt;&lt;property id=&quot;20307&quot; value=&quot;623&quot;/&gt;&lt;/object&gt;&lt;object type=&quot;3&quot; unique_id=&quot;10016&quot;&gt;&lt;property id=&quot;20148&quot; value=&quot;5&quot;/&gt;&lt;property id=&quot;20300&quot; value=&quot;Slide 14&quot;/&gt;&lt;property id=&quot;20307&quot; value=&quot;625&quot;/&gt;&lt;/object&gt;&lt;object type=&quot;3&quot; unique_id=&quot;10017&quot;&gt;&lt;property id=&quot;20148&quot; value=&quot;5&quot;/&gt;&lt;property id=&quot;20300&quot; value=&quot;Slide 15&quot;/&gt;&lt;property id=&quot;20307&quot; value=&quot;626&quot;/&gt;&lt;/object&gt;&lt;object type=&quot;3&quot; unique_id=&quot;10018&quot;&gt;&lt;property id=&quot;20148&quot; value=&quot;5&quot;/&gt;&lt;property id=&quot;20300&quot; value=&quot;Slide 16&quot;/&gt;&lt;property id=&quot;20307&quot; value=&quot;627&quot;/&gt;&lt;/object&gt;&lt;object type=&quot;3&quot; unique_id=&quot;10019&quot;&gt;&lt;property id=&quot;20148&quot; value=&quot;5&quot;/&gt;&lt;property id=&quot;20300&quot; value=&quot;Slide 17&quot;/&gt;&lt;property id=&quot;20307&quot; value=&quot;628&quot;/&gt;&lt;/object&gt;&lt;object type=&quot;3&quot; unique_id=&quot;10020&quot;&gt;&lt;property id=&quot;20148&quot; value=&quot;5&quot;/&gt;&lt;property id=&quot;20300&quot; value=&quot;Slide 18&quot;/&gt;&lt;property id=&quot;20307&quot; value=&quot;629&quot;/&gt;&lt;/object&gt;&lt;/object&gt;&lt;object type=&quot;8&quot; unique_id=&quot;10040&quot;&gt;&lt;/object&gt;&lt;/object&gt;&lt;/database&gt;"/>
  <p:tag name="MMPROD_NEXTUNIQUEID" val="10009"/>
  <p:tag name="SECTOMILLISECCONVERTED" val="1"/>
</p:tagLst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4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5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7062</TotalTime>
  <Words>995</Words>
  <Application>Microsoft Macintosh PowerPoint</Application>
  <PresentationFormat>On-screen Show (4:3)</PresentationFormat>
  <Paragraphs>192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18</vt:i4>
      </vt:variant>
    </vt:vector>
  </HeadingPairs>
  <TitlesOfParts>
    <vt:vector size="44" baseType="lpstr">
      <vt:lpstr>Arial</vt:lpstr>
      <vt:lpstr>Calibri</vt:lpstr>
      <vt:lpstr>Gill Sans</vt:lpstr>
      <vt:lpstr>Montserrat</vt:lpstr>
      <vt:lpstr>Times New Roman</vt:lpstr>
      <vt:lpstr>Verdana</vt:lpstr>
      <vt:lpstr>Wingdings</vt:lpstr>
      <vt:lpstr>Wingdings 2</vt:lpstr>
      <vt:lpstr>ヒラギノ角ゴ ProN W3</vt:lpstr>
      <vt:lpstr>Office Theme</vt:lpstr>
      <vt:lpstr>Solstice</vt:lpstr>
      <vt:lpstr>1_Solstice</vt:lpstr>
      <vt:lpstr>2_Solstice</vt:lpstr>
      <vt:lpstr>3_Solstice</vt:lpstr>
      <vt:lpstr>4_Solstice</vt:lpstr>
      <vt:lpstr>5_Solstice</vt:lpstr>
      <vt:lpstr>6_Solstice</vt:lpstr>
      <vt:lpstr>7_Solstice</vt:lpstr>
      <vt:lpstr>8_Solstice</vt:lpstr>
      <vt:lpstr>9_Solstice</vt:lpstr>
      <vt:lpstr>10_Solstice</vt:lpstr>
      <vt:lpstr>11_Solstice</vt:lpstr>
      <vt:lpstr>12_Solstice</vt:lpstr>
      <vt:lpstr>13_Solstice</vt:lpstr>
      <vt:lpstr>14_Solstice</vt:lpstr>
      <vt:lpstr>15_Solstice</vt:lpstr>
      <vt:lpstr>Advancing practice in the care of people with dementia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 Trobe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MMWinbolt</dc:creator>
  <cp:lastModifiedBy>Microsoft Office User</cp:lastModifiedBy>
  <cp:revision>377</cp:revision>
  <cp:lastPrinted>2015-02-24T01:38:10Z</cp:lastPrinted>
  <dcterms:created xsi:type="dcterms:W3CDTF">2014-02-11T23:39:41Z</dcterms:created>
  <dcterms:modified xsi:type="dcterms:W3CDTF">2017-02-16T02:45:39Z</dcterms:modified>
</cp:coreProperties>
</file>